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7" r:id="rId10"/>
    <p:sldId id="266" r:id="rId11"/>
    <p:sldId id="265" r:id="rId12"/>
    <p:sldId id="264" r:id="rId13"/>
    <p:sldId id="271" r:id="rId14"/>
    <p:sldId id="270" r:id="rId15"/>
    <p:sldId id="273" r:id="rId16"/>
    <p:sldId id="274" r:id="rId17"/>
    <p:sldId id="275" r:id="rId18"/>
    <p:sldId id="277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1" tIns="48317" rIns="96631" bIns="4831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31" tIns="48317" rIns="96631" bIns="4831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3/8/2020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1" tIns="48317" rIns="96631" bIns="4831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6631" tIns="48317" rIns="96631" bIns="48317" rtlCol="0" anchor="b"/>
          <a:lstStyle>
            <a:lvl1pPr algn="r">
              <a:defRPr sz="1200"/>
            </a:lvl1pPr>
          </a:lstStyle>
          <a:p>
            <a:fld id="{FC4923E4-701C-4BB1-9E35-FBCD510AB2E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0583" cy="482028"/>
          </a:xfrm>
          <a:prstGeom prst="rect">
            <a:avLst/>
          </a:prstGeom>
        </p:spPr>
        <p:txBody>
          <a:bodyPr vert="horz" lIns="94829" tIns="47415" rIns="94829" bIns="47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3" y="0"/>
            <a:ext cx="3170583" cy="482028"/>
          </a:xfrm>
          <a:prstGeom prst="rect">
            <a:avLst/>
          </a:prstGeom>
        </p:spPr>
        <p:txBody>
          <a:bodyPr vert="horz" lIns="94829" tIns="47415" rIns="94829" bIns="47415" rtlCol="0"/>
          <a:lstStyle>
            <a:lvl1pPr algn="r">
              <a:defRPr sz="1200"/>
            </a:lvl1pPr>
          </a:lstStyle>
          <a:p>
            <a:r>
              <a:rPr lang="en-US"/>
              <a:t>3/8/2020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5" rIns="94829" bIns="47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620251"/>
            <a:ext cx="5850834" cy="3780801"/>
          </a:xfrm>
          <a:prstGeom prst="rect">
            <a:avLst/>
          </a:prstGeom>
        </p:spPr>
        <p:txBody>
          <a:bodyPr vert="horz" lIns="94829" tIns="47415" rIns="94829" bIns="47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174"/>
            <a:ext cx="3170583" cy="482028"/>
          </a:xfrm>
          <a:prstGeom prst="rect">
            <a:avLst/>
          </a:prstGeom>
        </p:spPr>
        <p:txBody>
          <a:bodyPr vert="horz" lIns="94829" tIns="47415" rIns="94829" bIns="474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3" y="9119174"/>
            <a:ext cx="3170583" cy="482028"/>
          </a:xfrm>
          <a:prstGeom prst="rect">
            <a:avLst/>
          </a:prstGeom>
        </p:spPr>
        <p:txBody>
          <a:bodyPr vert="horz" lIns="94829" tIns="47415" rIns="94829" bIns="47415" rtlCol="0" anchor="b"/>
          <a:lstStyle>
            <a:lvl1pPr algn="r">
              <a:defRPr sz="1200"/>
            </a:lvl1pPr>
          </a:lstStyle>
          <a:p>
            <a:fld id="{4ED4F01D-3B91-47FD-97C4-203F0C1E7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233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4343-1CDC-47E5-80BB-A5C381E981D7}" type="datetime1">
              <a:rPr lang="en-US" smtClean="0"/>
              <a:t>3/8/2020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103DD-D607-4D65-8D76-88FE3C57B15D}" type="datetime1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A206-4E8C-4CB4-AD15-FDAEC2AA9111}" type="datetime1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A21D3-ED91-4DA5-A886-973708001E2E}" type="datetime1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0DFD-D853-42C7-927D-19E8DA9E2422}" type="datetime1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D5A4-F8A8-4D5C-AEA6-94BC2D7105D3}" type="datetime1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E9F5-E54E-42A6-9CE4-C7EFA2F1D7B2}" type="datetime1">
              <a:rPr lang="en-US" smtClean="0"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14E6-B8F7-4F18-B03A-4D71EB1ECF02}" type="datetime1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BF4F-2E88-4A4F-A87B-E75A018D8C72}" type="datetime1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8654-F30A-4048-8128-DB175EBD2851}" type="datetime1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634A-55E7-42FC-A9B7-6B01F26AD6A5}" type="datetime1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435F32-A3A0-41F2-8594-A50A2BC222E4}" type="datetime1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15F42D-DFA2-40A4-B4BA-A3F2BD35C27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723073"/>
            <a:ext cx="8229600" cy="147732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Devil And His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858000" cy="1040285"/>
          </a:xfrm>
        </p:spPr>
        <p:txBody>
          <a:bodyPr>
            <a:spAutoFit/>
          </a:bodyPr>
          <a:lstStyle/>
          <a:p>
            <a:r>
              <a:rPr lang="en-US" dirty="0"/>
              <a:t>The Prince Of This World</a:t>
            </a:r>
          </a:p>
          <a:p>
            <a:r>
              <a:rPr lang="en-US" dirty="0"/>
              <a:t>John 12:31; 14:30; 16:11; Ephesians 2:2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3489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Father of lies and liars </a:t>
            </a:r>
            <a:r>
              <a:rPr lang="en-US" baseline="0" dirty="0"/>
              <a:t>(John 8:44):</a:t>
            </a:r>
          </a:p>
          <a:p>
            <a:r>
              <a:rPr lang="en-US" baseline="0" dirty="0"/>
              <a:t>“Father” as it is used in John 8:44 as, “the originator and transmitter of anything … one who has infused his own spirit into others, who actuates and governs their minds.” </a:t>
            </a:r>
            <a:r>
              <a:rPr lang="en-US" sz="2400" baseline="0" dirty="0"/>
              <a:t>(Thayer)</a:t>
            </a:r>
            <a:endParaRPr lang="en-US" baseline="0" dirty="0"/>
          </a:p>
          <a:p>
            <a:r>
              <a:rPr lang="en-US" baseline="0" dirty="0"/>
              <a:t>The governing powers of Satan are produced through lies. He lied to Eve and he lies to us today.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9ABEF-E7F3-4886-B5F9-D700F097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2517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The deceiver </a:t>
            </a:r>
            <a:r>
              <a:rPr lang="en-US" baseline="0" dirty="0"/>
              <a:t>(Revelation 12:9):</a:t>
            </a:r>
          </a:p>
          <a:p>
            <a:r>
              <a:rPr lang="en-US" baseline="0" dirty="0"/>
              <a:t>“To cause to stray, to lead astray, lead aside from the right way” </a:t>
            </a:r>
            <a:r>
              <a:rPr lang="en-US" sz="2400" baseline="0" dirty="0"/>
              <a:t>(Thayer)</a:t>
            </a:r>
            <a:br>
              <a:rPr lang="en-US" sz="2400" dirty="0"/>
            </a:br>
            <a:r>
              <a:rPr lang="en-US" baseline="0" dirty="0"/>
              <a:t>cf. Galatians 1:6 and Ephesians 4:14-15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282CF-EBBE-4EBD-84B5-FC60AC28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9834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900" b="1" baseline="0" dirty="0"/>
              <a:t>The destroyer </a:t>
            </a:r>
            <a:r>
              <a:rPr lang="en-US" i="1" baseline="0" dirty="0"/>
              <a:t>(</a:t>
            </a:r>
            <a:r>
              <a:rPr lang="en-US" i="1" baseline="0" dirty="0" err="1"/>
              <a:t>apollyon</a:t>
            </a:r>
            <a:r>
              <a:rPr lang="en-US" i="1" baseline="0" dirty="0"/>
              <a:t>) </a:t>
            </a:r>
            <a:r>
              <a:rPr lang="en-US" baseline="0" dirty="0"/>
              <a:t>(Revelation 9:11):</a:t>
            </a:r>
          </a:p>
          <a:p>
            <a:r>
              <a:rPr lang="en-US" baseline="0" dirty="0"/>
              <a:t>“In Rev 9:11 </a:t>
            </a:r>
            <a:r>
              <a:rPr lang="en-US" i="1" baseline="0" dirty="0" err="1"/>
              <a:t>Apoll</a:t>
            </a:r>
            <a:r>
              <a:rPr lang="en-US" i="1" dirty="0" err="1"/>
              <a:t>ýœn</a:t>
            </a:r>
            <a:r>
              <a:rPr lang="en-US" dirty="0"/>
              <a:t> is a translation and personification of the Hebrew and means Destroyer (usually seen as a play on Apollo, the god of pestilence, who was regarded as the god of the empire and had the locust as his creature).” </a:t>
            </a:r>
            <a:r>
              <a:rPr lang="en-US" sz="2400" dirty="0"/>
              <a:t>(Theological Dictionary of the New Testament)</a:t>
            </a:r>
            <a:endParaRPr lang="en-US" dirty="0"/>
          </a:p>
          <a:p>
            <a:r>
              <a:rPr lang="en-US" baseline="0" dirty="0"/>
              <a:t>The devil is one who is out to ruin man spiritually through his lies, deceptions and temptations that he may truly be the god of your life.</a:t>
            </a:r>
          </a:p>
          <a:p>
            <a:r>
              <a:rPr lang="en-US" baseline="0" dirty="0"/>
              <a:t>Indeed he is “the evil one” (</a:t>
            </a:r>
            <a:r>
              <a:rPr lang="en-US" dirty="0"/>
              <a:t>1 </a:t>
            </a:r>
            <a:r>
              <a:rPr lang="en-US" baseline="0" dirty="0"/>
              <a:t>John 2:13).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EDA94-EE86-495B-9FA5-DEB5B89D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942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The dragon or serpent </a:t>
            </a:r>
            <a:r>
              <a:rPr lang="en-US" baseline="0" dirty="0"/>
              <a:t>(Revelation 12:3-17):</a:t>
            </a:r>
          </a:p>
          <a:p>
            <a:r>
              <a:rPr lang="en-US" baseline="0" dirty="0"/>
              <a:t>“A figurative term for the devil” (AG).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247A4-63C2-4D55-94B6-D1E8264B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030"/>
            <a:ext cx="8229600" cy="13542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Work Of Satan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 Peter 5:8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5" y="1707309"/>
            <a:ext cx="8915400" cy="4998291"/>
          </a:xfrm>
        </p:spPr>
        <p:txBody>
          <a:bodyPr wrap="square">
            <a:spAutoFit/>
          </a:bodyPr>
          <a:lstStyle/>
          <a:p>
            <a:r>
              <a:rPr lang="en-US" dirty="0"/>
              <a:t>Tempt you to sin that you might be separated from God – DEATH. cf. 1 John 2:15ff; cf. 1 Corinthians 7:5</a:t>
            </a:r>
          </a:p>
          <a:p>
            <a:r>
              <a:rPr lang="en-US" sz="3500" b="1" dirty="0"/>
              <a:t>He is crafty. </a:t>
            </a:r>
            <a:r>
              <a:rPr lang="en-US" dirty="0"/>
              <a:t>2 Corinthians 11:3; Ephesians 6:11</a:t>
            </a:r>
          </a:p>
          <a:p>
            <a:pPr lvl="1"/>
            <a:r>
              <a:rPr lang="en-US" dirty="0"/>
              <a:t>May fashion himself into an angel of light. 2 Corinthians 11:10-15</a:t>
            </a:r>
          </a:p>
          <a:p>
            <a:pPr lvl="1"/>
            <a:r>
              <a:rPr lang="en-US" dirty="0"/>
              <a:t>May work through false religion or false teachers.</a:t>
            </a:r>
            <a:br>
              <a:rPr lang="en-US" dirty="0"/>
            </a:br>
            <a:r>
              <a:rPr lang="en-US" dirty="0"/>
              <a:t>1 Timothy 4:1; 2 Peter 2:1; Galatians 2:4</a:t>
            </a:r>
          </a:p>
          <a:p>
            <a:pPr lvl="1"/>
            <a:r>
              <a:rPr lang="en-US" dirty="0"/>
              <a:t>Snatches the word from your heart. Matthew 13:19</a:t>
            </a:r>
          </a:p>
          <a:p>
            <a:pPr lvl="1"/>
            <a:r>
              <a:rPr lang="en-US" dirty="0"/>
              <a:t>Blinds the minds of unbelievers. 2 Corinthians 4:4</a:t>
            </a:r>
          </a:p>
          <a:p>
            <a:pPr lvl="1"/>
            <a:r>
              <a:rPr lang="en-US" dirty="0"/>
              <a:t>Makes you think you are right. Matthew 7:21-23</a:t>
            </a:r>
          </a:p>
          <a:p>
            <a:pPr lvl="1"/>
            <a:r>
              <a:rPr lang="en-US" dirty="0"/>
              <a:t>Creates doubt. Genesis 3:1-6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EC29A-5FB1-467D-AD8F-404361A7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88" y="122863"/>
            <a:ext cx="9067800" cy="1446550"/>
          </a:xfrm>
        </p:spPr>
        <p:txBody>
          <a:bodyPr wrap="square">
            <a:sp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The Work Of </a:t>
            </a:r>
            <a:r>
              <a:rPr lang="en-US" sz="4800" u="sng" dirty="0">
                <a:solidFill>
                  <a:schemeClr val="tx1"/>
                </a:solidFill>
              </a:rPr>
              <a:t>Christ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			And The Work Of Satan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7390"/>
            <a:ext cx="4040188" cy="646331"/>
          </a:xfrm>
        </p:spPr>
        <p:txBody>
          <a:bodyPr>
            <a:spAutoFit/>
          </a:bodyPr>
          <a:lstStyle/>
          <a:p>
            <a:r>
              <a:rPr lang="en-US" sz="3600" dirty="0"/>
              <a:t>Life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587390"/>
            <a:ext cx="4041775" cy="646331"/>
          </a:xfrm>
        </p:spPr>
        <p:txBody>
          <a:bodyPr>
            <a:spAutoFit/>
          </a:bodyPr>
          <a:lstStyle/>
          <a:p>
            <a:r>
              <a:rPr lang="en-US" sz="3600" dirty="0"/>
              <a:t>Death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1294" y="2233721"/>
            <a:ext cx="4572000" cy="4401205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Speaks divine truth. Hebrews 1:1-2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Offered himself as a sacrifice. Hebrews 8:3; Matthew 26:26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Makes propitiation for sins. Hebrews 2:17; Romans 3:23ff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Tempted in order to help. Hebrews 2:18; 4:16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70318"/>
          </a:xfrm>
        </p:spPr>
        <p:txBody>
          <a:bodyPr>
            <a:spAutoFit/>
          </a:bodyPr>
          <a:lstStyle/>
          <a:p>
            <a:r>
              <a:rPr lang="en-US" sz="2800" dirty="0"/>
              <a:t>Crafty, deception, lies.</a:t>
            </a:r>
          </a:p>
          <a:p>
            <a:r>
              <a:rPr lang="en-US" sz="2800" dirty="0"/>
              <a:t>Angel of light.</a:t>
            </a:r>
          </a:p>
          <a:p>
            <a:r>
              <a:rPr lang="en-US" sz="2800" dirty="0"/>
              <a:t>False teachers, ministers.</a:t>
            </a:r>
          </a:p>
          <a:p>
            <a:r>
              <a:rPr lang="en-US" sz="2800" dirty="0"/>
              <a:t>Snatches truth.</a:t>
            </a:r>
          </a:p>
          <a:p>
            <a:r>
              <a:rPr lang="en-US" sz="2800" dirty="0"/>
              <a:t>Blinds minds.</a:t>
            </a:r>
          </a:p>
          <a:p>
            <a:r>
              <a:rPr lang="en-US" sz="2800" dirty="0"/>
              <a:t>Creates doubt.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448954-5565-4EE3-8207-F87B4D17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3878"/>
            <a:ext cx="4040188" cy="646331"/>
          </a:xfrm>
        </p:spPr>
        <p:txBody>
          <a:bodyPr>
            <a:spAutoFit/>
          </a:bodyPr>
          <a:lstStyle/>
          <a:p>
            <a:r>
              <a:rPr lang="en-US" sz="3600" dirty="0"/>
              <a:t>Life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423878"/>
            <a:ext cx="4041775" cy="646331"/>
          </a:xfrm>
        </p:spPr>
        <p:txBody>
          <a:bodyPr>
            <a:spAutoFit/>
          </a:bodyPr>
          <a:lstStyle/>
          <a:p>
            <a:r>
              <a:rPr lang="en-US" sz="3600" dirty="0"/>
              <a:t>Death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200" y="1981200"/>
            <a:ext cx="4800600" cy="440120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Pillar and ground of the truth. 1 Timothy 3:15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Preaches the saving gospel. Philippians 1:3-5; 4:15; 2 Corinthians 11:8-9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Builds up. Ephesians 4:11-14; 1 Corinthians 14:26; Acts 11:26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Provides physically. Acts 4:32; 6:1; Romans 15:25-26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067174"/>
            <a:ext cx="4041775" cy="3970318"/>
          </a:xfrm>
        </p:spPr>
        <p:txBody>
          <a:bodyPr>
            <a:spAutoFit/>
          </a:bodyPr>
          <a:lstStyle/>
          <a:p>
            <a:r>
              <a:rPr lang="en-US" sz="2800" dirty="0"/>
              <a:t>Crafty, deception, lies.</a:t>
            </a:r>
          </a:p>
          <a:p>
            <a:r>
              <a:rPr lang="en-US" sz="2800" dirty="0"/>
              <a:t>Angel of light.</a:t>
            </a:r>
          </a:p>
          <a:p>
            <a:r>
              <a:rPr lang="en-US" sz="2800" dirty="0"/>
              <a:t>False teachers, ministers.</a:t>
            </a:r>
          </a:p>
          <a:p>
            <a:r>
              <a:rPr lang="en-US" sz="2800" dirty="0"/>
              <a:t>Snatches truth.</a:t>
            </a:r>
          </a:p>
          <a:p>
            <a:r>
              <a:rPr lang="en-US" sz="2800" dirty="0"/>
              <a:t>Blinds minds.</a:t>
            </a:r>
          </a:p>
          <a:p>
            <a:r>
              <a:rPr lang="en-US" sz="2800" dirty="0"/>
              <a:t>Creates doubt.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437BC18-D147-4763-B54A-50C5D4DC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88" y="122863"/>
            <a:ext cx="9067800" cy="1446550"/>
          </a:xfrm>
        </p:spPr>
        <p:txBody>
          <a:bodyPr wrap="square">
            <a:sp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The Work Of </a:t>
            </a:r>
            <a:r>
              <a:rPr lang="en-US" sz="4800" u="sng" dirty="0">
                <a:solidFill>
                  <a:schemeClr val="tx1"/>
                </a:solidFill>
              </a:rPr>
              <a:t>The Church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			And The Work Of Satan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965C14-9043-4ECA-8242-A0982C86F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7390"/>
            <a:ext cx="4040188" cy="646331"/>
          </a:xfrm>
        </p:spPr>
        <p:txBody>
          <a:bodyPr>
            <a:spAutoFit/>
          </a:bodyPr>
          <a:lstStyle/>
          <a:p>
            <a:r>
              <a:rPr lang="en-US" sz="3600" dirty="0"/>
              <a:t>Life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587390"/>
            <a:ext cx="4041775" cy="646331"/>
          </a:xfrm>
        </p:spPr>
        <p:txBody>
          <a:bodyPr>
            <a:spAutoFit/>
          </a:bodyPr>
          <a:lstStyle/>
          <a:p>
            <a:r>
              <a:rPr lang="en-US" sz="3600" dirty="0"/>
              <a:t>Death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4600" y="2209800"/>
            <a:ext cx="4457400" cy="397031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Preach saving gospel to the lost. 2 Timothy 2:2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Test the spirits.</a:t>
            </a:r>
            <a:br>
              <a:rPr lang="en-US" sz="2800" dirty="0"/>
            </a:br>
            <a:r>
              <a:rPr lang="en-US" sz="2800" dirty="0"/>
              <a:t>1 John 4:1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Watch and restore others. Galatians 6:1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Provide for self and family. 2 Thessalonians 3:10; 1 Timothy 5:8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36206"/>
            <a:ext cx="4041775" cy="3970318"/>
          </a:xfrm>
        </p:spPr>
        <p:txBody>
          <a:bodyPr>
            <a:spAutoFit/>
          </a:bodyPr>
          <a:lstStyle/>
          <a:p>
            <a:r>
              <a:rPr lang="en-US" sz="2800" dirty="0"/>
              <a:t>Crafty, deception, lies.</a:t>
            </a:r>
          </a:p>
          <a:p>
            <a:r>
              <a:rPr lang="en-US" sz="2800" dirty="0"/>
              <a:t>Angel of light.</a:t>
            </a:r>
          </a:p>
          <a:p>
            <a:r>
              <a:rPr lang="en-US" sz="2800" dirty="0"/>
              <a:t>False teachers, ministers.</a:t>
            </a:r>
          </a:p>
          <a:p>
            <a:r>
              <a:rPr lang="en-US" sz="2800" dirty="0"/>
              <a:t>Snatches truth.</a:t>
            </a:r>
          </a:p>
          <a:p>
            <a:r>
              <a:rPr lang="en-US" sz="2800" dirty="0"/>
              <a:t>Blinds minds.</a:t>
            </a:r>
          </a:p>
          <a:p>
            <a:r>
              <a:rPr lang="en-US" sz="2800" dirty="0"/>
              <a:t>Creates doubt.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1A6FB8-467B-4127-AC6D-2E0071E7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88" y="122863"/>
            <a:ext cx="9067800" cy="1446550"/>
          </a:xfrm>
        </p:spPr>
        <p:txBody>
          <a:bodyPr wrap="square">
            <a:sp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The Work Of </a:t>
            </a:r>
            <a:r>
              <a:rPr lang="en-US" sz="4800" u="sng" dirty="0">
                <a:solidFill>
                  <a:schemeClr val="tx1"/>
                </a:solidFill>
              </a:rPr>
              <a:t>The Christian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			And The Work Of Satan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22929F-817E-49A1-BB95-3D8E78B8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41" y="152400"/>
            <a:ext cx="8915400" cy="6463308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900" b="1" dirty="0"/>
              <a:t>Is There Hope Or Defense Against Such An Enemy?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900" dirty="0"/>
              <a:t>Yes</a:t>
            </a:r>
            <a:r>
              <a:rPr lang="en-US" sz="3200" dirty="0"/>
              <a:t>! Deliverance is through Jesus.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Jesus overcame sin. Hebrews 4:16; John 8:32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Jesus overcame death. Acts 2; 1 Corinthians 15; Hebrews 2:14-18; Revelation 1:17b-18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900" dirty="0"/>
              <a:t>Yes!</a:t>
            </a:r>
            <a:r>
              <a:rPr lang="en-US" sz="3200" dirty="0"/>
              <a:t> We can make him flee. James 4:7; Matthew 4:10-11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900" dirty="0"/>
              <a:t>Yes!</a:t>
            </a:r>
            <a:r>
              <a:rPr lang="en-US" sz="3200" dirty="0"/>
              <a:t> Satan to be cast into the lake of fire. </a:t>
            </a:r>
            <a:br>
              <a:rPr lang="en-US" sz="3200" dirty="0"/>
            </a:br>
            <a:r>
              <a:rPr lang="en-US" sz="3200" dirty="0"/>
              <a:t>Matthew 25:41; Revelation 20:10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900" dirty="0"/>
              <a:t>Yes!</a:t>
            </a:r>
            <a:r>
              <a:rPr lang="en-US" sz="3200" dirty="0"/>
              <a:t> Assurance is in Christ. 1 Corinthians 15:58; Revelation 2:10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6166B-7BE3-43A5-9948-90713D52E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6361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Satan</a:t>
            </a:r>
            <a:r>
              <a:rPr lang="en-US" dirty="0"/>
              <a:t> </a:t>
            </a:r>
            <a:r>
              <a:rPr lang="en-US" i="1" baseline="0" dirty="0"/>
              <a:t>(satan):</a:t>
            </a:r>
            <a:r>
              <a:rPr lang="en-US" baseline="0" dirty="0"/>
              <a:t> Matthew 4:1, 10</a:t>
            </a:r>
          </a:p>
          <a:p>
            <a:pPr>
              <a:buNone/>
            </a:pPr>
            <a:r>
              <a:rPr lang="en-US" baseline="0" dirty="0"/>
              <a:t>“adversary; the prince of evil spirits, the inveterate adversary of God and of Christ” </a:t>
            </a:r>
            <a:r>
              <a:rPr lang="en-US" sz="2400" baseline="0" dirty="0"/>
              <a:t>(Thayer).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FD0CD-69C8-4A8F-8992-163C5C56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9381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baseline="0" dirty="0"/>
              <a:t>Devil</a:t>
            </a:r>
            <a:r>
              <a:rPr lang="en-US" baseline="0" dirty="0"/>
              <a:t> </a:t>
            </a:r>
            <a:r>
              <a:rPr lang="en-US" i="1" baseline="0" dirty="0"/>
              <a:t>(</a:t>
            </a:r>
            <a:r>
              <a:rPr lang="en-US" i="1" baseline="0" dirty="0" err="1"/>
              <a:t>diabolos</a:t>
            </a:r>
            <a:r>
              <a:rPr lang="en-US" i="1" baseline="0" dirty="0"/>
              <a:t>) </a:t>
            </a:r>
            <a:r>
              <a:rPr lang="en-US" baseline="0" dirty="0"/>
              <a:t>“prone to slander, slanderous, accusing falsely; false accuser; Satan, the prince of demons, the author of evil, persecuting good men” </a:t>
            </a:r>
            <a:r>
              <a:rPr lang="en-US" sz="2400" baseline="0" dirty="0"/>
              <a:t>(Thayer). Matthew 4:1</a:t>
            </a:r>
            <a:endParaRPr lang="en-US" baseline="0" dirty="0"/>
          </a:p>
          <a:p>
            <a:pPr>
              <a:spcBef>
                <a:spcPts val="0"/>
              </a:spcBef>
              <a:buNone/>
            </a:pPr>
            <a:r>
              <a:rPr lang="en-US" baseline="0" dirty="0"/>
              <a:t>Examples: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/>
              <a:t>Job 1:9-11</a:t>
            </a:r>
          </a:p>
          <a:p>
            <a:pPr lvl="1">
              <a:spcBef>
                <a:spcPts val="0"/>
              </a:spcBef>
            </a:pPr>
            <a:r>
              <a:rPr lang="en-US" baseline="0" dirty="0"/>
              <a:t>	Satan accused Job of serving God out of selfish motives.</a:t>
            </a:r>
          </a:p>
          <a:p>
            <a:pPr lvl="1">
              <a:spcBef>
                <a:spcPts val="0"/>
              </a:spcBef>
            </a:pPr>
            <a:r>
              <a:rPr lang="en-US" baseline="0" dirty="0"/>
              <a:t>	Satan accused Job of being weak and that he would not serve the Lord if he were in pain (2:1-7).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/>
              <a:t>John 6:70 – Judas – </a:t>
            </a:r>
            <a:r>
              <a:rPr lang="en-US" i="1" baseline="0" dirty="0"/>
              <a:t>“One of you is a devil.” (Just like the devil.)</a:t>
            </a:r>
          </a:p>
          <a:p>
            <a:pPr lvl="1">
              <a:spcBef>
                <a:spcPts val="0"/>
              </a:spcBef>
            </a:pPr>
            <a:r>
              <a:rPr lang="en-US" sz="2600" baseline="0" dirty="0"/>
              <a:t>The devil accuses every Christian. Revelation 12:9-10</a:t>
            </a:r>
          </a:p>
          <a:p>
            <a:pPr lvl="1">
              <a:spcBef>
                <a:spcPts val="0"/>
              </a:spcBef>
            </a:pPr>
            <a:r>
              <a:rPr lang="en-US" sz="2600" baseline="0" dirty="0"/>
              <a:t>The devil accuses God. cf. Genesis 3:4-5</a:t>
            </a:r>
            <a:endParaRPr lang="en-US" sz="2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A1A28-DE1D-44CF-808A-492E0284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733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The Adversary. </a:t>
            </a:r>
            <a:r>
              <a:rPr lang="en-US" i="1" baseline="0" dirty="0"/>
              <a:t>(</a:t>
            </a:r>
            <a:r>
              <a:rPr lang="en-US" i="1" dirty="0" err="1"/>
              <a:t>a</a:t>
            </a:r>
            <a:r>
              <a:rPr lang="en-US" i="1" baseline="0" dirty="0" err="1"/>
              <a:t>ntidikos</a:t>
            </a:r>
            <a:r>
              <a:rPr lang="en-US" i="1" baseline="0" dirty="0"/>
              <a:t>) </a:t>
            </a:r>
            <a:r>
              <a:rPr lang="en-US" dirty="0"/>
              <a:t>1 Peter 5:8 “</a:t>
            </a:r>
            <a:r>
              <a:rPr lang="en-US" baseline="0" dirty="0"/>
              <a:t>An opponent in a suit at law; devil … because he accuses men before God” </a:t>
            </a:r>
            <a:r>
              <a:rPr lang="en-US" sz="2400" baseline="0" dirty="0"/>
              <a:t>(Thayer).</a:t>
            </a:r>
            <a:endParaRPr lang="en-US" b="1" baseline="0" dirty="0"/>
          </a:p>
          <a:p>
            <a:pPr>
              <a:buNone/>
            </a:pPr>
            <a:r>
              <a:rPr lang="en-US" sz="3600" b="1" baseline="0" dirty="0"/>
              <a:t>Tempter</a:t>
            </a:r>
            <a:r>
              <a:rPr lang="en-US" baseline="0" dirty="0"/>
              <a:t> </a:t>
            </a:r>
            <a:r>
              <a:rPr lang="en-US" i="1" baseline="0" dirty="0"/>
              <a:t>(</a:t>
            </a:r>
            <a:r>
              <a:rPr lang="en-US" i="1" baseline="0" dirty="0" err="1"/>
              <a:t>peirazo</a:t>
            </a:r>
            <a:r>
              <a:rPr lang="en-US" i="1" baseline="0" dirty="0"/>
              <a:t>) </a:t>
            </a:r>
            <a:r>
              <a:rPr lang="en-US" baseline="0" dirty="0"/>
              <a:t>(Matthew 4:3), “to test one maliciously, craftily to put to the proof his feelings or judgment, Matthew 16:1; 19:3; 22:18, 35; to try or test one’s faith, virtue, character, by enticement to sin; hence; to solicit to sin, to tempt; James 1:13” </a:t>
            </a:r>
            <a:r>
              <a:rPr lang="en-US" sz="2400" baseline="0" dirty="0"/>
              <a:t>(Thayer).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14CF0-B146-4C41-A19B-D410DE2E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0076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Beelzebub</a:t>
            </a:r>
            <a:r>
              <a:rPr lang="en-US" baseline="0" dirty="0"/>
              <a:t> </a:t>
            </a:r>
            <a:r>
              <a:rPr lang="en-US" i="1" baseline="0" dirty="0"/>
              <a:t>(</a:t>
            </a:r>
            <a:r>
              <a:rPr lang="en-US" i="1" baseline="0" dirty="0" err="1"/>
              <a:t>beelzeboul</a:t>
            </a:r>
            <a:r>
              <a:rPr lang="en-US" i="1" baseline="0" dirty="0"/>
              <a:t>) </a:t>
            </a:r>
            <a:r>
              <a:rPr lang="en-US" baseline="0" dirty="0"/>
              <a:t>(Matthew 12:24) “Lord of dung or of filth, i.e. of idolatry” … “Lord of flies, a false god of the </a:t>
            </a:r>
            <a:r>
              <a:rPr lang="en-US" baseline="0" dirty="0" err="1"/>
              <a:t>Ekronites</a:t>
            </a:r>
            <a:r>
              <a:rPr lang="en-US" baseline="0" dirty="0"/>
              <a:t> (2 Kings 1:2) having the power to drive away troublesome flies, and think the Jews transferred the name to Satan in contempt.” </a:t>
            </a:r>
            <a:r>
              <a:rPr lang="en-US" sz="2400" baseline="0" dirty="0"/>
              <a:t>(Thayer)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A437C-DED0-44C6-B15E-85C23B9C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085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The enemy </a:t>
            </a:r>
            <a:r>
              <a:rPr lang="en-US" i="1" baseline="0" dirty="0"/>
              <a:t>(</a:t>
            </a:r>
            <a:r>
              <a:rPr lang="en-US" i="1" baseline="0" dirty="0" err="1"/>
              <a:t>echthros</a:t>
            </a:r>
            <a:r>
              <a:rPr lang="en-US" i="1" baseline="0" dirty="0"/>
              <a:t>) </a:t>
            </a:r>
            <a:r>
              <a:rPr lang="en-US" baseline="0" dirty="0"/>
              <a:t>(Matthew 13:39) “The hostile one; i.e. the most bitter enemy of the divine government” </a:t>
            </a:r>
            <a:r>
              <a:rPr lang="en-US" sz="2400" baseline="0" dirty="0"/>
              <a:t>(Thayer ).</a:t>
            </a:r>
            <a:endParaRPr lang="en-US" baseline="0" dirty="0"/>
          </a:p>
          <a:p>
            <a:pPr>
              <a:buNone/>
            </a:pPr>
            <a:endParaRPr lang="en-US" baseline="0" dirty="0"/>
          </a:p>
          <a:p>
            <a:pPr>
              <a:buNone/>
            </a:pPr>
            <a:r>
              <a:rPr lang="en-US" sz="3600" b="1" baseline="0" dirty="0"/>
              <a:t>Belial</a:t>
            </a:r>
            <a:r>
              <a:rPr lang="en-US" baseline="0" dirty="0"/>
              <a:t> </a:t>
            </a:r>
            <a:r>
              <a:rPr lang="en-US" i="1" baseline="0" dirty="0"/>
              <a:t>(</a:t>
            </a:r>
            <a:r>
              <a:rPr lang="en-US" i="1" baseline="0" dirty="0" err="1"/>
              <a:t>belial</a:t>
            </a:r>
            <a:r>
              <a:rPr lang="en-US" i="1" baseline="0" dirty="0"/>
              <a:t>) </a:t>
            </a:r>
            <a:r>
              <a:rPr lang="en-US" baseline="0" dirty="0"/>
              <a:t>“worthlessness, wickedness; a name for Satan 2</a:t>
            </a:r>
            <a:r>
              <a:rPr lang="en-US" dirty="0"/>
              <a:t> Corinthians 6:15</a:t>
            </a:r>
            <a:r>
              <a:rPr lang="en-US" baseline="0" dirty="0"/>
              <a:t>” </a:t>
            </a:r>
            <a:r>
              <a:rPr lang="en-US" sz="2400" baseline="0" dirty="0"/>
              <a:t>(Thayer).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77FF3-F923-41D6-B18E-F238A030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8694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The </a:t>
            </a:r>
            <a:r>
              <a:rPr lang="en-US" sz="3600" b="1" i="1" baseline="0" dirty="0"/>
              <a:t>“god of this world</a:t>
            </a:r>
            <a:r>
              <a:rPr lang="en-US" sz="3600" b="1" baseline="0" dirty="0"/>
              <a:t>” </a:t>
            </a:r>
            <a:r>
              <a:rPr lang="en-US" i="1" baseline="0" dirty="0"/>
              <a:t>(</a:t>
            </a:r>
            <a:r>
              <a:rPr lang="en-US" i="1" baseline="0" dirty="0" err="1"/>
              <a:t>theos</a:t>
            </a:r>
            <a:r>
              <a:rPr lang="en-US" i="1" baseline="0" dirty="0"/>
              <a:t> </a:t>
            </a:r>
            <a:r>
              <a:rPr lang="en-US" i="1" baseline="0" dirty="0" err="1"/>
              <a:t>tou</a:t>
            </a:r>
            <a:r>
              <a:rPr lang="en-US" i="1" baseline="0" dirty="0"/>
              <a:t> </a:t>
            </a:r>
            <a:r>
              <a:rPr lang="en-US" i="1" baseline="0" dirty="0" err="1"/>
              <a:t>aionos</a:t>
            </a:r>
            <a:r>
              <a:rPr lang="en-US" i="1" baseline="0" dirty="0"/>
              <a:t>)</a:t>
            </a:r>
            <a:br>
              <a:rPr lang="en-US" baseline="0" dirty="0"/>
            </a:br>
            <a:r>
              <a:rPr lang="en-US" baseline="0" dirty="0"/>
              <a:t>2 Corinthians 4:4</a:t>
            </a:r>
          </a:p>
          <a:p>
            <a:r>
              <a:rPr lang="en-US" i="1" baseline="0" dirty="0"/>
              <a:t>“World” (</a:t>
            </a:r>
            <a:r>
              <a:rPr lang="en-US" i="1" baseline="0" dirty="0" err="1"/>
              <a:t>aionos</a:t>
            </a:r>
            <a:r>
              <a:rPr lang="en-US" i="1" baseline="0" dirty="0"/>
              <a:t>) </a:t>
            </a:r>
            <a:r>
              <a:rPr lang="en-US" dirty="0"/>
              <a:t>: </a:t>
            </a:r>
            <a:r>
              <a:rPr lang="en-US" baseline="0" dirty="0"/>
              <a:t>Age, referring to an age or time in contrast to</a:t>
            </a:r>
            <a:r>
              <a:rPr lang="en-US" dirty="0"/>
              <a:t> </a:t>
            </a:r>
            <a:r>
              <a:rPr lang="en-US" i="1" baseline="0" dirty="0" err="1"/>
              <a:t>kósmos</a:t>
            </a:r>
            <a:r>
              <a:rPr lang="en-US" baseline="0" dirty="0"/>
              <a:t>, referring to people or space. Denotes duration or continuance of time” </a:t>
            </a:r>
            <a:r>
              <a:rPr lang="en-US" sz="2400" baseline="0" dirty="0"/>
              <a:t>(Complete Word Study Dictionary)</a:t>
            </a:r>
            <a:endParaRPr lang="en-US" baseline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E6E78E-5252-4661-8CF3-9961DFDE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1783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i="1" baseline="0" dirty="0"/>
              <a:t>Prince of the power of the air</a:t>
            </a:r>
            <a:br>
              <a:rPr lang="en-US" sz="3600" b="1" i="1" baseline="0" dirty="0"/>
            </a:br>
            <a:r>
              <a:rPr lang="en-US" baseline="0" dirty="0"/>
              <a:t>(Ephesians 2:2):</a:t>
            </a:r>
          </a:p>
          <a:p>
            <a:r>
              <a:rPr lang="en-US" baseline="0" dirty="0"/>
              <a:t>“Air” </a:t>
            </a:r>
            <a:r>
              <a:rPr lang="en-US" i="1" baseline="0" dirty="0"/>
              <a:t>(</a:t>
            </a:r>
            <a:r>
              <a:rPr lang="en-US" i="1" baseline="0" dirty="0" err="1"/>
              <a:t>aeros</a:t>
            </a:r>
            <a:r>
              <a:rPr lang="en-US" i="1" baseline="0" dirty="0"/>
              <a:t>) </a:t>
            </a:r>
            <a:r>
              <a:rPr lang="en-US" baseline="0" dirty="0"/>
              <a:t>is defined as used in Ephesians 2:2 indicates the “ruler of the powers (spirits) in the air, i.e. the devil, the prince of the demons that according to Jewish opinion fill the realm of the air” </a:t>
            </a:r>
            <a:r>
              <a:rPr lang="en-US" sz="2400" baseline="0" dirty="0"/>
              <a:t>(Thayer).</a:t>
            </a:r>
            <a:endParaRPr lang="en-US" baseline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82D1F6-7ECA-4A89-92DE-2F12560B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Names Of Satan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755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baseline="0" dirty="0"/>
              <a:t>Prince of the world </a:t>
            </a:r>
            <a:r>
              <a:rPr lang="en-US" baseline="0" dirty="0"/>
              <a:t>(John 12:31; 14:30; 16:11):</a:t>
            </a:r>
          </a:p>
          <a:p>
            <a:r>
              <a:rPr lang="en-US" i="1" baseline="0" dirty="0" err="1"/>
              <a:t>kosmos</a:t>
            </a:r>
            <a:r>
              <a:rPr lang="en-US" i="1" baseline="0" dirty="0"/>
              <a:t> </a:t>
            </a:r>
            <a:r>
              <a:rPr lang="en-US" baseline="0" dirty="0"/>
              <a:t>is used in connection with the realm of the Devil. </a:t>
            </a:r>
            <a:r>
              <a:rPr lang="en-US" i="1" baseline="0" dirty="0" err="1"/>
              <a:t>kosmos</a:t>
            </a:r>
            <a:r>
              <a:rPr lang="en-US" baseline="0" dirty="0"/>
              <a:t> is used in connection with the above passages as “the ungodly multitude; the whole mass of men alienated from God, therefore hostile to the cause of Christ” </a:t>
            </a:r>
            <a:r>
              <a:rPr lang="en-US" sz="2600" baseline="0" dirty="0"/>
              <a:t>(Thayer).</a:t>
            </a:r>
            <a:endParaRPr lang="en-US" baseline="0" dirty="0"/>
          </a:p>
          <a:p>
            <a:r>
              <a:rPr lang="en-US" baseline="0" dirty="0"/>
              <a:t>The devil is therefore the spiritual father of all those who reject the authority of Jesus Christ (John 8:44; cf. 1 Corinthians 5:4-5).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113EB-B988-4CEF-B0D8-F237F617A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F42D-DFA2-40A4-B4BA-A3F2BD35C27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3528</TotalTime>
  <Words>1305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Theme2</vt:lpstr>
      <vt:lpstr>The Devil And His Work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Names Of Satan</vt:lpstr>
      <vt:lpstr>The Work Of Satan – 1 Peter 5:8</vt:lpstr>
      <vt:lpstr>The Work Of Christ     And The Work Of Satan</vt:lpstr>
      <vt:lpstr>The Work Of The Church     And The Work Of Satan</vt:lpstr>
      <vt:lpstr>The Work Of The Christian     And The Work Of Satan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Devil And His Work (2)</dc:title>
  <dc:creator>Micky Galloway</dc:creator>
  <cp:lastModifiedBy>Richard Lidh</cp:lastModifiedBy>
  <cp:revision>41</cp:revision>
  <cp:lastPrinted>2020-03-08T22:38:50Z</cp:lastPrinted>
  <dcterms:created xsi:type="dcterms:W3CDTF">2013-12-21T00:33:17Z</dcterms:created>
  <dcterms:modified xsi:type="dcterms:W3CDTF">2020-03-08T22:39:06Z</dcterms:modified>
</cp:coreProperties>
</file>